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22"/>
  </p:notesMasterIdLst>
  <p:sldIdLst>
    <p:sldId id="256" r:id="rId2"/>
    <p:sldId id="273" r:id="rId3"/>
    <p:sldId id="257" r:id="rId4"/>
    <p:sldId id="272" r:id="rId5"/>
    <p:sldId id="258" r:id="rId6"/>
    <p:sldId id="259" r:id="rId7"/>
    <p:sldId id="260" r:id="rId8"/>
    <p:sldId id="268" r:id="rId9"/>
    <p:sldId id="274" r:id="rId10"/>
    <p:sldId id="266" r:id="rId11"/>
    <p:sldId id="267" r:id="rId12"/>
    <p:sldId id="261" r:id="rId13"/>
    <p:sldId id="262" r:id="rId14"/>
    <p:sldId id="269" r:id="rId15"/>
    <p:sldId id="270" r:id="rId16"/>
    <p:sldId id="263" r:id="rId17"/>
    <p:sldId id="275" r:id="rId18"/>
    <p:sldId id="271" r:id="rId19"/>
    <p:sldId id="264" r:id="rId20"/>
    <p:sldId id="26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7380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99C0F2-2909-0C48-BC84-A2611E925027}" type="datetimeFigureOut">
              <a:rPr lang="en-US" smtClean="0"/>
              <a:t>3/6/22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51AA7-8097-7E43-866C-0B99C8B8A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80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 much does the oil exports add to the Saudi economy?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51AA7-8097-7E43-866C-0B99C8B8A3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79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Starting to recover in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51AA7-8097-7E43-866C-0B99C8B8A32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928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3/6/22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3/6/22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3/6/22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3/6/22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3/6/22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3/6/22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3/6/22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3/6/22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3/6/22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3/6/22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3/6/22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3/6/22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949892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e.gov/u-s-relations-with-saudi-arabia/" TargetMode="External"/><Relationship Id="rId2" Type="http://schemas.openxmlformats.org/officeDocument/2006/relationships/hyperlink" Target="https://www.opec.org/opec_web/en/about_us/169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acrotrends.net/2516/wti-crude-oil-prices-10-year-daily-char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hyperlink" Target="https://creativecommons.org/licenses/by/3.0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ifpnews.com/views/sliding-crude-prices-expense-alternative-energies/" TargetMode="Externa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://www.thatswhatsheread.net/2012/10/2012-ytd-reading-stats/" TargetMode="Externa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E2D3DCD-4716-40AA-90C0-6F2F9F116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outdoor, harbor, several&#10;&#10;Description automatically generated">
            <a:extLst>
              <a:ext uri="{FF2B5EF4-FFF2-40B4-BE49-F238E27FC236}">
                <a16:creationId xmlns:a16="http://schemas.microsoft.com/office/drawing/2014/main" id="{1B0A3A32-A13D-3C40-BB1E-BE325EA032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6641" r="7107" b="369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37BACED-9574-4AAE-9D04-510030835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6"/>
            <a:ext cx="12192000" cy="2610465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21E35A-04F0-1046-983E-7E3BBEAFA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4355692"/>
            <a:ext cx="9085940" cy="1472224"/>
          </a:xfrm>
        </p:spPr>
        <p:txBody>
          <a:bodyPr anchor="b">
            <a:normAutofit/>
          </a:bodyPr>
          <a:lstStyle/>
          <a:p>
            <a:r>
              <a:rPr lang="en-US" sz="5200" dirty="0"/>
              <a:t>Volume of trading in Saudi Arabia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96FF2D-9A0B-8044-AAE8-6FEAD8A4D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5908302"/>
            <a:ext cx="9052560" cy="663948"/>
          </a:xfrm>
        </p:spPr>
        <p:txBody>
          <a:bodyPr>
            <a:noAutofit/>
          </a:bodyPr>
          <a:lstStyle/>
          <a:p>
            <a:r>
              <a:rPr lang="en-US" sz="1400" dirty="0"/>
              <a:t>Ahmad Abusabaeen </a:t>
            </a:r>
          </a:p>
          <a:p>
            <a:r>
              <a:rPr lang="en-US" sz="1400" dirty="0"/>
              <a:t>3/5/2021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A08BC01-A289-44B6-9133-2814052F9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9CD65F9-B9FF-4981-AB43-F25748584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82EC907-6C80-4890-9ECB-3019DBC4D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1765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E21E-1929-6949-9F27-C9BD9E43F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Non-Oil exports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1FF6A-C5DA-BA4F-8067-71BCCA231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6118352" cy="4050792"/>
          </a:xfrm>
        </p:spPr>
        <p:txBody>
          <a:bodyPr>
            <a:normAutofit/>
          </a:bodyPr>
          <a:lstStyle/>
          <a:p>
            <a:r>
              <a:rPr lang="en-US" dirty="0"/>
              <a:t>2011 – 2021 Total = SAR 2292 B</a:t>
            </a:r>
          </a:p>
          <a:p>
            <a:r>
              <a:rPr lang="en-US" dirty="0"/>
              <a:t>2016 =  SAR 178 B (Lowest)</a:t>
            </a:r>
          </a:p>
          <a:p>
            <a:r>
              <a:rPr lang="en-US" dirty="0"/>
              <a:t>2019 = SAR 229 B </a:t>
            </a:r>
          </a:p>
          <a:p>
            <a:r>
              <a:rPr lang="en-US" dirty="0"/>
              <a:t>2020 = SAR 204 B </a:t>
            </a:r>
          </a:p>
          <a:p>
            <a:r>
              <a:rPr lang="en-US" dirty="0"/>
              <a:t>2021 = SAR 275 B (Highest)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9BBFCC-F5C9-CE42-8222-6BD016316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328516"/>
            <a:ext cx="5969000" cy="420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182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26E05-1450-CB48-9D5A-4865DA3E8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Non-Oil exports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ABC06-9E1E-BF42-BB4D-4A9E52F54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the non-oil exports increasing? </a:t>
            </a:r>
          </a:p>
          <a:p>
            <a:r>
              <a:rPr lang="en-US" dirty="0"/>
              <a:t>Not crude oil, but some are affiliated to oil </a:t>
            </a:r>
          </a:p>
          <a:p>
            <a:r>
              <a:rPr lang="en-US" dirty="0"/>
              <a:t>Mean=  SAR 201,706 m</a:t>
            </a:r>
          </a:p>
          <a:p>
            <a:r>
              <a:rPr lang="en-US" dirty="0"/>
              <a:t>2018 = SAR 235,458 m</a:t>
            </a:r>
          </a:p>
          <a:p>
            <a:r>
              <a:rPr lang="en-US" dirty="0"/>
              <a:t>Since 2018:</a:t>
            </a:r>
          </a:p>
          <a:p>
            <a:r>
              <a:rPr lang="en-US" dirty="0"/>
              <a:t>Mineral Products (percentage of overall in the years)</a:t>
            </a:r>
          </a:p>
          <a:p>
            <a:r>
              <a:rPr lang="en-US" dirty="0"/>
              <a:t>Plastics</a:t>
            </a:r>
          </a:p>
          <a:p>
            <a:r>
              <a:rPr lang="en-US" dirty="0"/>
              <a:t>Chemicals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95E5BC-A7F9-F347-B22D-16E383BAF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262" y="4633107"/>
            <a:ext cx="8233411" cy="158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893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9BFDF-CA22-E447-835D-D00E4DE62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 of Saudi imports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EA99A-D682-F349-9ED8-EF9A56AE0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 of imports</a:t>
            </a:r>
          </a:p>
          <a:p>
            <a:r>
              <a:rPr lang="en-US" dirty="0"/>
              <a:t>2021 = 578,141 m SAR</a:t>
            </a:r>
          </a:p>
          <a:p>
            <a:r>
              <a:rPr lang="en-US" dirty="0"/>
              <a:t>2020 = 517,491 m SAR</a:t>
            </a:r>
          </a:p>
          <a:p>
            <a:r>
              <a:rPr lang="en-US" dirty="0"/>
              <a:t>2019 = 574,361 m SAR</a:t>
            </a:r>
          </a:p>
          <a:p>
            <a:r>
              <a:rPr lang="en-US" dirty="0"/>
              <a:t>2018 = 513,992 m SAR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084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3D027-8E18-7047-8502-ABD5F2FEE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Top Saudi imports in 2020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 descr="Text, table&#10;&#10;Description automatically generated">
            <a:extLst>
              <a:ext uri="{FF2B5EF4-FFF2-40B4-BE49-F238E27FC236}">
                <a16:creationId xmlns:a16="http://schemas.microsoft.com/office/drawing/2014/main" id="{C995FD74-3058-A146-84B4-539EA4C0B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294" y="1803654"/>
            <a:ext cx="6082633" cy="260032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326ACB-A6AB-4BEA-8FED-31B411C76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288" y="2121408"/>
            <a:ext cx="4773168" cy="4050792"/>
          </a:xfrm>
        </p:spPr>
        <p:txBody>
          <a:bodyPr>
            <a:normAutofit/>
          </a:bodyPr>
          <a:lstStyle/>
          <a:p>
            <a:r>
              <a:rPr lang="en-US" dirty="0"/>
              <a:t>By Tons: </a:t>
            </a:r>
          </a:p>
          <a:p>
            <a:r>
              <a:rPr lang="en-US" dirty="0"/>
              <a:t>China, United States,  and India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17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386D3-CC63-1646-B95D-45C06BA1D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Saudi imports in 2020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E17C2-A3C8-0243-98D6-6CCD94FD7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number of Commodities: </a:t>
            </a:r>
          </a:p>
          <a:p>
            <a:r>
              <a:rPr lang="en-US" dirty="0"/>
              <a:t>China, United States, and Germany</a:t>
            </a:r>
          </a:p>
          <a:p>
            <a:endParaRPr lang="en-US" dirty="0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1CC888D6-F330-074A-87B3-DBB55D493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462" y="4401058"/>
            <a:ext cx="10003766" cy="1609344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21311A09-17FB-FA42-A6FD-B38DE665C2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752" y="2093976"/>
            <a:ext cx="2022476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11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9CFD5-9E0C-CB4F-B106-4AE631548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Top Saudi imports 2018-2020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C43FC34B-2B9D-9E41-A3FA-5941DA28D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786" y="2237424"/>
            <a:ext cx="6355086" cy="1191576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CFEC288-2073-4DD7-8BC8-590999006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752" y="2087689"/>
            <a:ext cx="4773168" cy="4050792"/>
          </a:xfrm>
        </p:spPr>
        <p:txBody>
          <a:bodyPr>
            <a:normAutofit/>
          </a:bodyPr>
          <a:lstStyle/>
          <a:p>
            <a:r>
              <a:rPr lang="en-US" dirty="0"/>
              <a:t>Sum of imports</a:t>
            </a:r>
          </a:p>
          <a:p>
            <a:r>
              <a:rPr lang="en-US" dirty="0"/>
              <a:t>2018 Value(millions in SAR) 513992.690199 </a:t>
            </a:r>
          </a:p>
          <a:p>
            <a:r>
              <a:rPr lang="en-US" dirty="0"/>
              <a:t>2019 Value(millions in SAR) 574361.454604 </a:t>
            </a:r>
          </a:p>
          <a:p>
            <a:r>
              <a:rPr lang="en-US" dirty="0"/>
              <a:t>2020 Value(millions in SAR) 517490.594270</a:t>
            </a:r>
          </a:p>
        </p:txBody>
      </p:sp>
    </p:spTree>
    <p:extLst>
      <p:ext uri="{BB962C8B-B14F-4D97-AF65-F5344CB8AC3E}">
        <p14:creationId xmlns:p14="http://schemas.microsoft.com/office/powerpoint/2010/main" val="4129508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51C-4FFF-1343-9902-32EDB32A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Trends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89029-EFA2-EF4D-B63B-3135450E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Non-oil exports in 2021 highest since 2011!</a:t>
            </a:r>
          </a:p>
          <a:p>
            <a:r>
              <a:rPr lang="en-US" dirty="0"/>
              <a:t>SAR 274.9 B</a:t>
            </a:r>
          </a:p>
        </p:txBody>
      </p:sp>
    </p:spTree>
    <p:extLst>
      <p:ext uri="{BB962C8B-B14F-4D97-AF65-F5344CB8AC3E}">
        <p14:creationId xmlns:p14="http://schemas.microsoft.com/office/powerpoint/2010/main" val="403071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926A6-BA2C-2645-9E3F-877CD87B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Effect on exports &amp; imports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810F1-0D83-4A40-AE44-5AA4B40CB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026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04CF-A48F-0349-AB9C-257127AA0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encountered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EA3C-916B-D04F-A769-4E34723E1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uniformed data, such as sheets, values, and language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040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A356C-A65A-1A4E-9C59-DAE6E2D52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0C6A7-4B69-E244-A97B-0076DB96A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61497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80AB3-B0CB-0649-9248-23B15188B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How much has the Saudi economy been affected by covid-19?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2AA9A-A661-C645-A8ED-A7E45B52D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b="1" dirty="0"/>
              <a:t>State the main take-home message at the beginning of your talk</a:t>
            </a:r>
            <a:r>
              <a:rPr lang="en-US" dirty="0"/>
              <a:t>. </a:t>
            </a:r>
          </a:p>
          <a:p>
            <a:r>
              <a:rPr lang="en-US" dirty="0"/>
              <a:t>Exports:</a:t>
            </a:r>
          </a:p>
          <a:p>
            <a:r>
              <a:rPr lang="en-US" dirty="0"/>
              <a:t>Lowest in 2020 since 2011</a:t>
            </a:r>
          </a:p>
          <a:p>
            <a:r>
              <a:rPr lang="en-US" dirty="0"/>
              <a:t>Lowest income?</a:t>
            </a:r>
          </a:p>
          <a:p>
            <a:r>
              <a:rPr lang="en-US" dirty="0"/>
              <a:t>Imports:</a:t>
            </a:r>
          </a:p>
          <a:p>
            <a:r>
              <a:rPr lang="en-US" dirty="0"/>
              <a:t>The market became less busy? </a:t>
            </a:r>
          </a:p>
        </p:txBody>
      </p:sp>
    </p:spTree>
    <p:extLst>
      <p:ext uri="{BB962C8B-B14F-4D97-AF65-F5344CB8AC3E}">
        <p14:creationId xmlns:p14="http://schemas.microsoft.com/office/powerpoint/2010/main" val="174307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42860-90C1-F64D-A6E0-0FB3DC34C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20F4B-A25A-FB41-BFA2-E0CB821EB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000" dirty="0"/>
              <a:t>https://</a:t>
            </a:r>
            <a:r>
              <a:rPr lang="en-US" sz="1000" dirty="0" err="1"/>
              <a:t>www.datacamp.com</a:t>
            </a:r>
            <a:r>
              <a:rPr lang="en-US" sz="1000" dirty="0"/>
              <a:t>/community/tutorials/</a:t>
            </a:r>
            <a:r>
              <a:rPr lang="en-US" sz="1000" dirty="0" err="1"/>
              <a:t>joining-dataframes-pandas?utm_source</a:t>
            </a:r>
            <a:r>
              <a:rPr lang="en-US" sz="1000" dirty="0"/>
              <a:t>=</a:t>
            </a:r>
            <a:r>
              <a:rPr lang="en-US" sz="1000" dirty="0" err="1"/>
              <a:t>adwords_ppc&amp;utm_medium</a:t>
            </a:r>
            <a:r>
              <a:rPr lang="en-US" sz="1000" dirty="0"/>
              <a:t>=</a:t>
            </a:r>
            <a:r>
              <a:rPr lang="en-US" sz="1000" dirty="0" err="1"/>
              <a:t>cpc&amp;utm_campaignid</a:t>
            </a:r>
            <a:r>
              <a:rPr lang="en-US" sz="1000" dirty="0"/>
              <a:t>=1455363063&amp;utm_adgroupid=65083631748&amp;utm_device=</a:t>
            </a:r>
            <a:r>
              <a:rPr lang="en-US" sz="1000" dirty="0" err="1"/>
              <a:t>c&amp;utm_keyword</a:t>
            </a:r>
            <a:r>
              <a:rPr lang="en-US" sz="1000" dirty="0"/>
              <a:t>=&amp;</a:t>
            </a:r>
            <a:r>
              <a:rPr lang="en-US" sz="1000" dirty="0" err="1"/>
              <a:t>utm_matchtype</a:t>
            </a:r>
            <a:r>
              <a:rPr lang="en-US" sz="1000" dirty="0"/>
              <a:t>=&amp;</a:t>
            </a:r>
            <a:r>
              <a:rPr lang="en-US" sz="1000" dirty="0" err="1"/>
              <a:t>utm_network</a:t>
            </a:r>
            <a:r>
              <a:rPr lang="en-US" sz="1000" dirty="0"/>
              <a:t>=</a:t>
            </a:r>
            <a:r>
              <a:rPr lang="en-US" sz="1000" dirty="0" err="1"/>
              <a:t>g&amp;utm_adpostion</a:t>
            </a:r>
            <a:r>
              <a:rPr lang="en-US" sz="1000" dirty="0"/>
              <a:t>=&amp;</a:t>
            </a:r>
            <a:r>
              <a:rPr lang="en-US" sz="1000" dirty="0" err="1"/>
              <a:t>utm_creative</a:t>
            </a:r>
            <a:r>
              <a:rPr lang="en-US" sz="1000" dirty="0"/>
              <a:t>=332602034358&amp;utm_targetid=aud-299261629574:dsa-429603003980&amp;utm_loc_interest_ms=&amp;</a:t>
            </a:r>
            <a:r>
              <a:rPr lang="en-US" sz="1000" dirty="0" err="1"/>
              <a:t>utm_loc_physical_ms</a:t>
            </a:r>
            <a:r>
              <a:rPr lang="en-US" sz="1000" dirty="0"/>
              <a:t>=9076782&amp;gclid=Cj0KCQiA64GRBhCZARIsAHOLriJSD4EDpEONsNz2t5vVxJNO_KPls4ktLMUG84pZq5K2n9SgY_AgZ1gaAphnEALw_wcB</a:t>
            </a:r>
          </a:p>
          <a:p>
            <a:r>
              <a:rPr lang="en-US" sz="1000" dirty="0">
                <a:hlinkClick r:id="rId2"/>
              </a:rPr>
              <a:t>https://www.opec.org/opec_web/en/about_us/169.htm</a:t>
            </a:r>
            <a:endParaRPr lang="en-US" sz="1000" dirty="0"/>
          </a:p>
          <a:p>
            <a:r>
              <a:rPr lang="en-US" sz="1000" dirty="0">
                <a:hlinkClick r:id="rId3"/>
              </a:rPr>
              <a:t>https://www.state.gov/u-s-relations-with-saudi-arabia/</a:t>
            </a:r>
            <a:endParaRPr lang="en-US" sz="1000" dirty="0"/>
          </a:p>
          <a:p>
            <a:r>
              <a:rPr lang="en-US" sz="1000" dirty="0">
                <a:hlinkClick r:id="rId4"/>
              </a:rPr>
              <a:t>https://www.macrotrends.net/2516/wti-crude-oil-prices-10-year-daily-chart</a:t>
            </a:r>
            <a:endParaRPr lang="en-US" sz="1000" dirty="0"/>
          </a:p>
          <a:p>
            <a:endParaRPr lang="en-US" sz="1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72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2EA134-3D0D-3942-BEA9-2AF456ECE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9" name="Picture 8" descr="A picture containing sky&#10;&#10;Description automatically generated">
            <a:extLst>
              <a:ext uri="{FF2B5EF4-FFF2-40B4-BE49-F238E27FC236}">
                <a16:creationId xmlns:a16="http://schemas.microsoft.com/office/drawing/2014/main" id="{9011EC26-2ED8-EB46-8D69-90B2590B9C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4814" r="8577" b="3"/>
          <a:stretch/>
        </p:blipFill>
        <p:spPr>
          <a:xfrm>
            <a:off x="6039448" y="2292722"/>
            <a:ext cx="5088800" cy="390715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0CF659B-1BB9-5B47-A767-850331DD2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504" y="2320408"/>
            <a:ext cx="4632031" cy="3851787"/>
          </a:xfrm>
        </p:spPr>
        <p:txBody>
          <a:bodyPr anchor="ctr">
            <a:normAutofit/>
          </a:bodyPr>
          <a:lstStyle/>
          <a:p>
            <a:r>
              <a:rPr lang="en-US" dirty="0"/>
              <a:t>What is the main thing you want us to remember about your talk?</a:t>
            </a:r>
          </a:p>
          <a:p>
            <a:r>
              <a:rPr lang="en-US" dirty="0"/>
              <a:t>What does Saudi Arabia export the most? </a:t>
            </a:r>
          </a:p>
          <a:p>
            <a:r>
              <a:rPr lang="en-US" dirty="0"/>
              <a:t>What is the ratio of oil exports to non-oil exports?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6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5B44D4-1684-D640-AC19-098833719B80}"/>
              </a:ext>
            </a:extLst>
          </p:cNvPr>
          <p:cNvSpPr txBox="1"/>
          <p:nvPr/>
        </p:nvSpPr>
        <p:spPr>
          <a:xfrm>
            <a:off x="3619036" y="5972140"/>
            <a:ext cx="247696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ifpnews.com/views/sliding-crude-prices-expense-alternative-energie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633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553F6-1B2D-1B4E-92F3-139CAA47E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Saudi Arabia?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FEBE0-2135-1947-ADD8-F0A26D1A8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Member of G20 (Group of twenty world’s leading economies)</a:t>
            </a:r>
          </a:p>
          <a:p>
            <a:r>
              <a:rPr lang="en-US" dirty="0"/>
              <a:t>Member of OPEC (Organization of the Petroleum Exporting Countries)</a:t>
            </a:r>
          </a:p>
          <a:p>
            <a:r>
              <a:rPr lang="en-US" dirty="0"/>
              <a:t>World’s second largest reserves of oil.</a:t>
            </a:r>
          </a:p>
          <a:p>
            <a:r>
              <a:rPr lang="en-US" dirty="0"/>
              <a:t>Strategic location (Asia, Africa, and Europe)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820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362E11DD-B54B-4751-9C17-39DAF9EF4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4EF924-A296-DD46-87DE-344596A35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80" y="484632"/>
            <a:ext cx="6743844" cy="1609344"/>
          </a:xfrm>
        </p:spPr>
        <p:txBody>
          <a:bodyPr>
            <a:normAutofit/>
          </a:bodyPr>
          <a:lstStyle/>
          <a:p>
            <a:r>
              <a:rPr lang="en-US" sz="480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7C0D0-F2BF-CF45-A799-4BFC652A6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279" y="2121408"/>
            <a:ext cx="6743845" cy="4050792"/>
          </a:xfrm>
        </p:spPr>
        <p:txBody>
          <a:bodyPr>
            <a:normAutofit/>
          </a:bodyPr>
          <a:lstStyle/>
          <a:p>
            <a:r>
              <a:rPr lang="en-US" sz="1800" dirty="0"/>
              <a:t>Introduction</a:t>
            </a:r>
          </a:p>
          <a:p>
            <a:r>
              <a:rPr lang="en-US" sz="1800" dirty="0"/>
              <a:t>Volume of Saudi exports</a:t>
            </a:r>
          </a:p>
          <a:p>
            <a:r>
              <a:rPr lang="en-US" sz="1800" dirty="0"/>
              <a:t>Top Saudi exports</a:t>
            </a:r>
          </a:p>
          <a:p>
            <a:r>
              <a:rPr lang="en-US" sz="1800" dirty="0"/>
              <a:t>Volume of Saudi imports</a:t>
            </a:r>
          </a:p>
          <a:p>
            <a:r>
              <a:rPr lang="en-US" sz="1800" dirty="0"/>
              <a:t>Top Saudi imports </a:t>
            </a:r>
          </a:p>
          <a:p>
            <a:r>
              <a:rPr lang="en-US" sz="1800" dirty="0"/>
              <a:t>Statistical Trends</a:t>
            </a:r>
          </a:p>
          <a:p>
            <a:r>
              <a:rPr lang="en-US" sz="1800" dirty="0"/>
              <a:t>Conclusion</a:t>
            </a:r>
          </a:p>
          <a:p>
            <a:endParaRPr lang="en-US" sz="180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6D6B3612-D373-A34E-A63F-1EC40041817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4371" r="14859" b="-2"/>
          <a:stretch/>
        </p:blipFill>
        <p:spPr>
          <a:xfrm>
            <a:off x="7545274" y="10"/>
            <a:ext cx="4646726" cy="6857990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B55DE4E1-F219-45A4-96D9-9A86D0E4D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601C3FF-4A5D-437C-B3DB-A53B99D30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1B1BDC9-B583-4F65-8FE9-E2CBE71D9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83924D0-8092-A44D-8832-F6CF33F693D5}"/>
              </a:ext>
            </a:extLst>
          </p:cNvPr>
          <p:cNvSpPr txBox="1"/>
          <p:nvPr/>
        </p:nvSpPr>
        <p:spPr>
          <a:xfrm>
            <a:off x="9388027" y="6657945"/>
            <a:ext cx="2803973" cy="20005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5" tooltip="http://www.thatswhatsheread.net/2012/10/2012-ytd-reading-stat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7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277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1D48A88-6A60-804E-A667-C05D0E21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1310" y="1667858"/>
            <a:ext cx="3565495" cy="30785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8AF909-3D1C-7C45-A71B-662E23B1C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Volume of Saudi exports</a:t>
            </a:r>
            <a:br>
              <a:rPr lang="en-US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07223-10D6-0D41-B265-E6AD07B38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852" y="1906637"/>
            <a:ext cx="10058400" cy="4050792"/>
          </a:xfrm>
        </p:spPr>
        <p:txBody>
          <a:bodyPr/>
          <a:lstStyle/>
          <a:p>
            <a:r>
              <a:rPr lang="en-US" dirty="0"/>
              <a:t>Total exported from 2011- 2021 (SAR 11,586 B)</a:t>
            </a:r>
          </a:p>
          <a:p>
            <a:r>
              <a:rPr lang="en-US" dirty="0"/>
              <a:t>Oil exports %80 (SAR 9,294 B) </a:t>
            </a:r>
          </a:p>
          <a:p>
            <a:r>
              <a:rPr lang="en-US" dirty="0"/>
              <a:t>Non-Oil exports %20 (SAR 2,292 B)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63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D33DF-D15F-3C45-9276-6030CEFF0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00" y="484632"/>
            <a:ext cx="7495874" cy="1609344"/>
          </a:xfrm>
        </p:spPr>
        <p:txBody>
          <a:bodyPr>
            <a:normAutofit/>
          </a:bodyPr>
          <a:lstStyle/>
          <a:p>
            <a:r>
              <a:rPr lang="en-US" dirty="0"/>
              <a:t>Top Saudi exports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A1AEF-8091-7049-83C0-FD9B09F53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000" y="2121408"/>
            <a:ext cx="6993716" cy="4050792"/>
          </a:xfrm>
        </p:spPr>
        <p:txBody>
          <a:bodyPr>
            <a:normAutofit/>
          </a:bodyPr>
          <a:lstStyle/>
          <a:p>
            <a:r>
              <a:rPr lang="en-US" dirty="0"/>
              <a:t>Oil</a:t>
            </a:r>
          </a:p>
          <a:p>
            <a:r>
              <a:rPr lang="en-US" dirty="0"/>
              <a:t>Oil exports %80 </a:t>
            </a:r>
          </a:p>
          <a:p>
            <a:r>
              <a:rPr lang="en-US" dirty="0"/>
              <a:t>Big drop of  oil exports VALUE after 2014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5BE839-04FE-734B-9992-1A93CDC0B9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4" r="5324"/>
          <a:stretch/>
        </p:blipFill>
        <p:spPr>
          <a:xfrm>
            <a:off x="7534275" y="801974"/>
            <a:ext cx="4657725" cy="3127660"/>
          </a:xfrm>
          <a:prstGeom prst="rect">
            <a:avLst/>
          </a:prstGeom>
        </p:spPr>
      </p:pic>
      <p:pic>
        <p:nvPicPr>
          <p:cNvPr id="13" name="Picture 12" descr="Table&#10;&#10;Description automatically generated">
            <a:extLst>
              <a:ext uri="{FF2B5EF4-FFF2-40B4-BE49-F238E27FC236}">
                <a16:creationId xmlns:a16="http://schemas.microsoft.com/office/drawing/2014/main" id="{F4C4075A-2B90-0C4F-AAA8-77D93A64B2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793" y="3973068"/>
            <a:ext cx="8402129" cy="222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3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9B933-338E-5847-8A29-4EB7A704B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Oil Exports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58DDB-4DA6-5145-9E9F-D0AD3A414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Highest (2012) =  SAR 1265.6 B </a:t>
            </a:r>
          </a:p>
          <a:p>
            <a:r>
              <a:rPr lang="en-US" dirty="0"/>
              <a:t>2012 Average Price = $ 94</a:t>
            </a:r>
          </a:p>
          <a:p>
            <a:r>
              <a:rPr lang="en-US" dirty="0"/>
              <a:t>Mean = SAR 1054 B</a:t>
            </a:r>
          </a:p>
          <a:p>
            <a:r>
              <a:rPr lang="en-US" dirty="0"/>
              <a:t>Lowest (2020) = SAR 652 B</a:t>
            </a:r>
          </a:p>
          <a:p>
            <a:r>
              <a:rPr lang="en-US" dirty="0"/>
              <a:t>2020 Average Price = $ 40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9818BE-C60A-B64A-BC81-2E06CE775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12193" y="1489051"/>
            <a:ext cx="3565495" cy="309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48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DF1D0-DBA3-5344-8F28-2DA0F0EBA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Oil Price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835D23-BCB3-4C3A-9AF1-C320DA52C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773168" cy="4050792"/>
          </a:xfrm>
        </p:spPr>
        <p:txBody>
          <a:bodyPr>
            <a:normAutofit/>
          </a:bodyPr>
          <a:lstStyle/>
          <a:p>
            <a:r>
              <a:rPr lang="en-US" dirty="0"/>
              <a:t>Highest Average Price = 2013 ($ 98)</a:t>
            </a:r>
          </a:p>
          <a:p>
            <a:endParaRPr lang="en-US" dirty="0"/>
          </a:p>
          <a:p>
            <a:r>
              <a:rPr lang="en-US" dirty="0"/>
              <a:t>Lowest Average price = 2020 ($40)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2BD9ED65-34C8-2C44-936F-8DB0131839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832" y="1581913"/>
            <a:ext cx="4773168" cy="31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224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5659</TotalTime>
  <Words>647</Words>
  <Application>Microsoft Macintosh PowerPoint</Application>
  <PresentationFormat>Widescreen</PresentationFormat>
  <Paragraphs>98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Rockwell</vt:lpstr>
      <vt:lpstr>Rockwell Condensed</vt:lpstr>
      <vt:lpstr>Rockwell Extra Bold</vt:lpstr>
      <vt:lpstr>Wingdings</vt:lpstr>
      <vt:lpstr>Wood Type</vt:lpstr>
      <vt:lpstr>Volume of trading in Saudi Arabia</vt:lpstr>
      <vt:lpstr>How much has the Saudi economy been affected by covid-19?</vt:lpstr>
      <vt:lpstr>Introduction</vt:lpstr>
      <vt:lpstr>Why Saudi Arabia?</vt:lpstr>
      <vt:lpstr>Outline</vt:lpstr>
      <vt:lpstr>Volume of Saudi exports </vt:lpstr>
      <vt:lpstr>Top Saudi exports </vt:lpstr>
      <vt:lpstr>Oil Exports</vt:lpstr>
      <vt:lpstr>Oil Price</vt:lpstr>
      <vt:lpstr>Non-Oil exports</vt:lpstr>
      <vt:lpstr>Non-Oil exports</vt:lpstr>
      <vt:lpstr>Volume of Saudi imports </vt:lpstr>
      <vt:lpstr>Top Saudi imports in 2020 </vt:lpstr>
      <vt:lpstr>Top Saudi imports in 2020 </vt:lpstr>
      <vt:lpstr>Top Saudi imports 2018-2020</vt:lpstr>
      <vt:lpstr>Statistical Trends </vt:lpstr>
      <vt:lpstr>Covid-19 Effect on exports &amp; imports</vt:lpstr>
      <vt:lpstr>Problems encountered </vt:lpstr>
      <vt:lpstr>Conclusion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Volume of trading in Saudi Arabia</dc:title>
  <dc:creator>Abusabaeen, Ahmad</dc:creator>
  <cp:lastModifiedBy>Abusabaeen, Ahmad</cp:lastModifiedBy>
  <cp:revision>6</cp:revision>
  <dcterms:created xsi:type="dcterms:W3CDTF">2022-03-03T12:16:33Z</dcterms:created>
  <dcterms:modified xsi:type="dcterms:W3CDTF">2022-03-07T12:47:47Z</dcterms:modified>
</cp:coreProperties>
</file>

<file path=docProps/thumbnail.jpeg>
</file>